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60" r:id="rId4"/>
    <p:sldId id="266" r:id="rId5"/>
    <p:sldId id="267" r:id="rId6"/>
    <p:sldId id="259" r:id="rId7"/>
    <p:sldId id="262" r:id="rId8"/>
    <p:sldId id="261" r:id="rId9"/>
    <p:sldId id="268" r:id="rId10"/>
    <p:sldId id="269" r:id="rId11"/>
    <p:sldId id="263" r:id="rId12"/>
    <p:sldId id="264" r:id="rId13"/>
    <p:sldId id="270" r:id="rId14"/>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008"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ko-KR" altLang="en-US" smtClean="0"/>
              <a:t>마스터 제목 스타일 편집</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en-US" dirty="0"/>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2014-06-06</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6AD022A2-6164-4CAE-BCF8-BFF723002F8F}" type="slidenum">
              <a:rPr lang="ko-KR" altLang="en-US" smtClean="0"/>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Vertical Text Placeholder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2014-06-06</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2014-06-06</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Content Placeholder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2014-06-06</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ko-KR" altLang="en-US" smtClean="0"/>
              <a:t>마스터 제목 스타일 편집</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7" name="Date Placeholder 6"/>
          <p:cNvSpPr>
            <a:spLocks noGrp="1"/>
          </p:cNvSpPr>
          <p:nvPr>
            <p:ph type="dt" sz="half" idx="10"/>
          </p:nvPr>
        </p:nvSpPr>
        <p:spPr/>
        <p:txBody>
          <a:bodyPr/>
          <a:lstStyle/>
          <a:p>
            <a:fld id="{2E50649B-2B3F-4B3F-B34C-B6165FFF26D5}" type="datetimeFigureOut">
              <a:rPr lang="ko-KR" altLang="en-US" smtClean="0"/>
              <a:t>2014-06-06</a:t>
            </a:fld>
            <a:endParaRPr lang="ko-KR" altLang="en-US"/>
          </a:p>
        </p:txBody>
      </p:sp>
      <p:sp>
        <p:nvSpPr>
          <p:cNvPr id="8" name="Slide Number Placeholder 7"/>
          <p:cNvSpPr>
            <a:spLocks noGrp="1"/>
          </p:cNvSpPr>
          <p:nvPr>
            <p:ph type="sldNum" sz="quarter" idx="11"/>
          </p:nvPr>
        </p:nvSpPr>
        <p:spPr/>
        <p:txBody>
          <a:bodyPr/>
          <a:lstStyle/>
          <a:p>
            <a:fld id="{6AD022A2-6164-4CAE-BCF8-BFF723002F8F}" type="slidenum">
              <a:rPr lang="ko-KR" altLang="en-US" smtClean="0"/>
              <a:t>‹#›</a:t>
            </a:fld>
            <a:endParaRPr lang="ko-KR" altLang="en-US"/>
          </a:p>
        </p:txBody>
      </p:sp>
      <p:sp>
        <p:nvSpPr>
          <p:cNvPr id="9" name="Footer Placeholder 8"/>
          <p:cNvSpPr>
            <a:spLocks noGrp="1"/>
          </p:cNvSpPr>
          <p:nvPr>
            <p:ph type="ftr" sz="quarter" idx="12"/>
          </p:nvPr>
        </p:nvSpPr>
        <p:spPr/>
        <p:txBody>
          <a:bodyPr/>
          <a:lstStyle/>
          <a:p>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Date Placeholder 4"/>
          <p:cNvSpPr>
            <a:spLocks noGrp="1"/>
          </p:cNvSpPr>
          <p:nvPr>
            <p:ph type="dt" sz="half" idx="10"/>
          </p:nvPr>
        </p:nvSpPr>
        <p:spPr/>
        <p:txBody>
          <a:bodyPr/>
          <a:lstStyle/>
          <a:p>
            <a:fld id="{2E50649B-2B3F-4B3F-B34C-B6165FFF26D5}" type="datetimeFigureOut">
              <a:rPr lang="ko-KR" altLang="en-US" smtClean="0"/>
              <a:t>2014-06-06</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ko-KR" altLang="en-US" smtClean="0"/>
              <a:t>마스터 제목 스타일 편집</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ko-KR" altLang="en-US" smtClean="0"/>
              <a:t>마스터 텍스트 스타일을 편집합니다</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7" name="Date Placeholder 6"/>
          <p:cNvSpPr>
            <a:spLocks noGrp="1"/>
          </p:cNvSpPr>
          <p:nvPr>
            <p:ph type="dt" sz="half" idx="10"/>
          </p:nvPr>
        </p:nvSpPr>
        <p:spPr/>
        <p:txBody>
          <a:bodyPr/>
          <a:lstStyle/>
          <a:p>
            <a:fld id="{2E50649B-2B3F-4B3F-B34C-B6165FFF26D5}" type="datetimeFigureOut">
              <a:rPr lang="ko-KR" altLang="en-US" smtClean="0"/>
              <a:t>2014-06-06</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Date Placeholder 2"/>
          <p:cNvSpPr>
            <a:spLocks noGrp="1"/>
          </p:cNvSpPr>
          <p:nvPr>
            <p:ph type="dt" sz="half" idx="10"/>
          </p:nvPr>
        </p:nvSpPr>
        <p:spPr/>
        <p:txBody>
          <a:bodyPr/>
          <a:lstStyle/>
          <a:p>
            <a:fld id="{2E50649B-2B3F-4B3F-B34C-B6165FFF26D5}" type="datetimeFigureOut">
              <a:rPr lang="ko-KR" altLang="en-US" smtClean="0"/>
              <a:t>2014-06-06</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50649B-2B3F-4B3F-B34C-B6165FFF26D5}" type="datetimeFigureOut">
              <a:rPr lang="ko-KR" altLang="en-US" smtClean="0"/>
              <a:t>2014-06-06</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Date Placeholder 4"/>
          <p:cNvSpPr>
            <a:spLocks noGrp="1"/>
          </p:cNvSpPr>
          <p:nvPr>
            <p:ph type="dt" sz="half" idx="10"/>
          </p:nvPr>
        </p:nvSpPr>
        <p:spPr/>
        <p:txBody>
          <a:bodyPr/>
          <a:lstStyle/>
          <a:p>
            <a:fld id="{2E50649B-2B3F-4B3F-B34C-B6165FFF26D5}" type="datetimeFigureOut">
              <a:rPr lang="ko-KR" altLang="en-US" smtClean="0"/>
              <a:t>2014-06-06</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6AD022A2-6164-4CAE-BCF8-BFF723002F8F}" type="slidenum">
              <a:rPr lang="ko-KR" altLang="en-US" smtClean="0"/>
              <a:t>‹#›</a:t>
            </a:fld>
            <a:endParaRPr lang="ko-KR" altLang="en-US"/>
          </a:p>
        </p:txBody>
      </p:sp>
      <p:sp>
        <p:nvSpPr>
          <p:cNvPr id="8" name="Title 7"/>
          <p:cNvSpPr>
            <a:spLocks noGrp="1"/>
          </p:cNvSpPr>
          <p:nvPr>
            <p:ph type="title"/>
          </p:nvPr>
        </p:nvSpPr>
        <p:spPr/>
        <p:txBody>
          <a:bodyPr/>
          <a:lstStyle/>
          <a:p>
            <a:r>
              <a:rPr lang="ko-KR" altLang="en-US" smtClean="0"/>
              <a:t>마스터 제목 스타일 편집</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캡션 있는 그림">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smtClean="0"/>
              <a:t>그림을 추가하려면 아이콘을 클릭하십시오</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Date Placeholder 4"/>
          <p:cNvSpPr>
            <a:spLocks noGrp="1"/>
          </p:cNvSpPr>
          <p:nvPr>
            <p:ph type="dt" sz="half" idx="10"/>
          </p:nvPr>
        </p:nvSpPr>
        <p:spPr/>
        <p:txBody>
          <a:bodyPr/>
          <a:lstStyle/>
          <a:p>
            <a:fld id="{2E50649B-2B3F-4B3F-B34C-B6165FFF26D5}" type="datetimeFigureOut">
              <a:rPr lang="ko-KR" altLang="en-US" smtClean="0"/>
              <a:t>2014-06-06</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6AD022A2-6164-4CAE-BCF8-BFF723002F8F}" type="slidenum">
              <a:rPr lang="ko-KR" altLang="en-US" smtClean="0"/>
              <a:t>‹#›</a:t>
            </a:fld>
            <a:endParaRPr lang="ko-KR" altLang="en-US"/>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ko-KR" altLang="en-US" smtClean="0"/>
              <a:t>마스터 제목 스타일 편집</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ko-KR" altLang="en-US" smtClean="0"/>
              <a:t>마스터 제목 스타일 편집</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2E50649B-2B3F-4B3F-B34C-B6165FFF26D5}" type="datetimeFigureOut">
              <a:rPr lang="ko-KR" altLang="en-US" smtClean="0"/>
              <a:t>2014-06-06</a:t>
            </a:fld>
            <a:endParaRPr lang="ko-KR" altLang="en-US"/>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ko-KR" altLang="en-US"/>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6AD022A2-6164-4CAE-BCF8-BFF723002F8F}" type="slidenum">
              <a:rPr lang="ko-KR" altLang="en-US" smtClean="0"/>
              <a:t>‹#›</a:t>
            </a:fld>
            <a:endParaRPr lang="ko-KR" altLang="en-US"/>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1"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1"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1"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1"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1"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1"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152718"/>
            <a:ext cx="8075240" cy="1371600"/>
          </a:xfrm>
        </p:spPr>
        <p:txBody>
          <a:bodyPr/>
          <a:lstStyle/>
          <a:p>
            <a:r>
              <a:rPr lang="en-US" altLang="ko-KR" dirty="0" smtClean="0"/>
              <a:t>5-3. fossil fuel: formation and development</a:t>
            </a:r>
            <a:endParaRPr lang="ko-KR" altLang="en-US" dirty="0"/>
          </a:p>
        </p:txBody>
      </p:sp>
      <p:sp>
        <p:nvSpPr>
          <p:cNvPr id="3" name="내용 개체 틀 2"/>
          <p:cNvSpPr>
            <a:spLocks noGrp="1"/>
          </p:cNvSpPr>
          <p:nvPr>
            <p:ph idx="1"/>
          </p:nvPr>
        </p:nvSpPr>
        <p:spPr/>
        <p:txBody>
          <a:bodyPr>
            <a:normAutofit/>
          </a:bodyPr>
          <a:lstStyle/>
          <a:p>
            <a:pPr latinLnBrk="0"/>
            <a:r>
              <a:rPr lang="en-US" altLang="ko-KR" sz="2800" dirty="0" smtClean="0"/>
              <a:t>5-3-1. Origin of Fossil Fuel</a:t>
            </a:r>
          </a:p>
          <a:p>
            <a:pPr marL="457200" indent="-457200" latinLnBrk="0">
              <a:buFont typeface="Wingdings" panose="05000000000000000000" pitchFamily="2" charset="2"/>
              <a:buChar char="§"/>
            </a:pPr>
            <a:r>
              <a:rPr lang="en-US" altLang="ko-KR" sz="2400" dirty="0" smtClean="0"/>
              <a:t>Petroleum &amp; </a:t>
            </a:r>
            <a:r>
              <a:rPr lang="en-US" altLang="ko-KR" sz="2400" dirty="0"/>
              <a:t>natural gas:  </a:t>
            </a:r>
            <a:r>
              <a:rPr lang="en-US" altLang="ko-KR" sz="2400" dirty="0" smtClean="0"/>
              <a:t>Anaerobic </a:t>
            </a:r>
            <a:r>
              <a:rPr lang="en-US" altLang="ko-KR" sz="2400" dirty="0"/>
              <a:t>decomposition of remains of organisms including phytoplankton and zooplankton that settled to the sea (or lake) bottom in large quantities under anoxic conditions, millions of years ago</a:t>
            </a:r>
            <a:endParaRPr lang="en-US" altLang="ko-KR" sz="2400" dirty="0" smtClean="0"/>
          </a:p>
          <a:p>
            <a:pPr marL="457200" indent="-457200" latinLnBrk="0">
              <a:buFont typeface="Wingdings" panose="05000000000000000000" pitchFamily="2" charset="2"/>
              <a:buChar char="§"/>
            </a:pPr>
            <a:r>
              <a:rPr lang="en-US" altLang="ko-KR" sz="2400" dirty="0" smtClean="0"/>
              <a:t>Coal: Carbonization of terrestrial plants in sedimentary formations</a:t>
            </a:r>
            <a:endParaRPr lang="en-US" altLang="en-US" sz="2400" dirty="0">
              <a:latin typeface="Arial" panose="020B0604020202020204" pitchFamily="34" charset="0"/>
            </a:endParaRPr>
          </a:p>
          <a:p>
            <a:pPr marL="914400" lvl="1" indent="-457200" latinLnBrk="0">
              <a:buFont typeface="Wingdings" panose="05000000000000000000" pitchFamily="2" charset="2"/>
              <a:buChar char="§"/>
            </a:pPr>
            <a:endParaRPr lang="en-US" altLang="ko-KR" sz="1800" dirty="0" smtClean="0"/>
          </a:p>
        </p:txBody>
      </p:sp>
    </p:spTree>
    <p:extLst>
      <p:ext uri="{BB962C8B-B14F-4D97-AF65-F5344CB8AC3E}">
        <p14:creationId xmlns:p14="http://schemas.microsoft.com/office/powerpoint/2010/main" val="21533342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152718"/>
            <a:ext cx="8075240" cy="1371600"/>
          </a:xfrm>
        </p:spPr>
        <p:txBody>
          <a:bodyPr/>
          <a:lstStyle/>
          <a:p>
            <a:r>
              <a:rPr lang="en-US" altLang="ko-KR" dirty="0" smtClean="0"/>
              <a:t>5-4. fossil fuel: uses</a:t>
            </a:r>
            <a:endParaRPr lang="ko-KR" altLang="en-US" dirty="0"/>
          </a:p>
        </p:txBody>
      </p:sp>
      <p:sp>
        <p:nvSpPr>
          <p:cNvPr id="3" name="내용 개체 틀 2"/>
          <p:cNvSpPr>
            <a:spLocks noGrp="1"/>
          </p:cNvSpPr>
          <p:nvPr>
            <p:ph idx="1"/>
          </p:nvPr>
        </p:nvSpPr>
        <p:spPr/>
        <p:txBody>
          <a:bodyPr>
            <a:normAutofit/>
          </a:bodyPr>
          <a:lstStyle/>
          <a:p>
            <a:pPr latinLnBrk="0"/>
            <a:r>
              <a:rPr lang="en-US" altLang="ko-KR" sz="2800" dirty="0" smtClean="0"/>
              <a:t>5-4-1. Energy</a:t>
            </a:r>
          </a:p>
          <a:p>
            <a:pPr lvl="1" indent="0" latinLnBrk="0">
              <a:buNone/>
            </a:pPr>
            <a:endParaRPr lang="en-US" altLang="ko-KR" sz="1800" dirty="0" smtClean="0"/>
          </a:p>
        </p:txBody>
      </p:sp>
      <p:pic>
        <p:nvPicPr>
          <p:cNvPr id="6" name="그림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2348880"/>
            <a:ext cx="5231234" cy="4134812"/>
          </a:xfrm>
          <a:prstGeom prst="rect">
            <a:avLst/>
          </a:prstGeom>
        </p:spPr>
      </p:pic>
      <p:sp>
        <p:nvSpPr>
          <p:cNvPr id="7" name="직사각형 6"/>
          <p:cNvSpPr/>
          <p:nvPr/>
        </p:nvSpPr>
        <p:spPr>
          <a:xfrm>
            <a:off x="2208820" y="6525344"/>
            <a:ext cx="4572000" cy="276999"/>
          </a:xfrm>
          <a:prstGeom prst="rect">
            <a:avLst/>
          </a:prstGeom>
        </p:spPr>
        <p:txBody>
          <a:bodyPr>
            <a:spAutoFit/>
          </a:bodyPr>
          <a:lstStyle/>
          <a:p>
            <a:r>
              <a:rPr lang="en-US" sz="1200" dirty="0"/>
              <a:t>http://www.manicore.com/anglais/documentation_a/storage.html</a:t>
            </a:r>
          </a:p>
        </p:txBody>
      </p:sp>
    </p:spTree>
    <p:extLst>
      <p:ext uri="{BB962C8B-B14F-4D97-AF65-F5344CB8AC3E}">
        <p14:creationId xmlns:p14="http://schemas.microsoft.com/office/powerpoint/2010/main" val="11779952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548680"/>
            <a:ext cx="7620000" cy="5577483"/>
          </a:xfrm>
        </p:spPr>
        <p:txBody>
          <a:bodyPr>
            <a:normAutofit fontScale="70000" lnSpcReduction="20000"/>
          </a:bodyPr>
          <a:lstStyle/>
          <a:p>
            <a:pPr latinLnBrk="0"/>
            <a:r>
              <a:rPr lang="en-US" altLang="ko-KR" sz="2800" dirty="0" smtClean="0"/>
              <a:t>5-4-2. Other Uses</a:t>
            </a:r>
          </a:p>
          <a:p>
            <a:pPr marL="457200" indent="-457200" latinLnBrk="0">
              <a:buFont typeface="Wingdings" panose="05000000000000000000" pitchFamily="2" charset="2"/>
              <a:buChar char="§"/>
            </a:pPr>
            <a:r>
              <a:rPr lang="en-US" altLang="ko-KR" sz="2400" dirty="0" smtClean="0"/>
              <a:t>Petroleum</a:t>
            </a:r>
          </a:p>
          <a:p>
            <a:pPr marL="914400" lvl="1" indent="-457200" latinLnBrk="0">
              <a:buFont typeface="Wingdings" panose="05000000000000000000" pitchFamily="2" charset="2"/>
              <a:buChar char="§"/>
            </a:pPr>
            <a:r>
              <a:rPr lang="en-US" altLang="ko-KR" sz="2400" dirty="0" smtClean="0"/>
              <a:t>Olefin (alkene): plastics</a:t>
            </a:r>
          </a:p>
          <a:p>
            <a:pPr marL="914400" lvl="1" indent="-457200" latinLnBrk="0">
              <a:buFont typeface="Wingdings" panose="05000000000000000000" pitchFamily="2" charset="2"/>
              <a:buChar char="§"/>
            </a:pPr>
            <a:r>
              <a:rPr lang="en-US" altLang="ko-KR" sz="2400" dirty="0" smtClean="0"/>
              <a:t>Lubricants</a:t>
            </a:r>
          </a:p>
          <a:p>
            <a:pPr marL="914400" lvl="1" indent="-457200" latinLnBrk="0">
              <a:buFont typeface="Wingdings" panose="05000000000000000000" pitchFamily="2" charset="2"/>
              <a:buChar char="§"/>
            </a:pPr>
            <a:r>
              <a:rPr lang="en-US" altLang="ko-KR" sz="2400" dirty="0" smtClean="0"/>
              <a:t>Paraffin, wax</a:t>
            </a:r>
          </a:p>
          <a:p>
            <a:pPr marL="914400" lvl="1" indent="-457200" latinLnBrk="0">
              <a:buFont typeface="Wingdings" panose="05000000000000000000" pitchFamily="2" charset="2"/>
              <a:buChar char="§"/>
            </a:pPr>
            <a:r>
              <a:rPr lang="en-US" altLang="ko-KR" sz="2400" dirty="0" smtClean="0"/>
              <a:t>Sulfur, sulfuric acids</a:t>
            </a:r>
          </a:p>
          <a:p>
            <a:pPr marL="914400" lvl="1" indent="-457200" latinLnBrk="0">
              <a:buFont typeface="Wingdings" panose="05000000000000000000" pitchFamily="2" charset="2"/>
              <a:buChar char="§"/>
            </a:pPr>
            <a:r>
              <a:rPr lang="en-US" altLang="ko-KR" sz="2400" dirty="0" smtClean="0"/>
              <a:t>Tar –sealant</a:t>
            </a:r>
          </a:p>
          <a:p>
            <a:pPr marL="914400" lvl="1" indent="-457200" latinLnBrk="0">
              <a:buFont typeface="Wingdings" panose="05000000000000000000" pitchFamily="2" charset="2"/>
              <a:buChar char="§"/>
            </a:pPr>
            <a:r>
              <a:rPr lang="en-US" altLang="ko-KR" sz="2400" dirty="0" smtClean="0"/>
              <a:t>Asphalt</a:t>
            </a:r>
          </a:p>
          <a:p>
            <a:pPr marL="914400" lvl="1" indent="-457200" latinLnBrk="0">
              <a:buFont typeface="Wingdings" panose="05000000000000000000" pitchFamily="2" charset="2"/>
              <a:buChar char="§"/>
            </a:pPr>
            <a:r>
              <a:rPr lang="en-US" altLang="ko-KR" sz="2400" dirty="0" smtClean="0"/>
              <a:t>Petroleum coke</a:t>
            </a:r>
          </a:p>
          <a:p>
            <a:pPr marL="914400" lvl="1" indent="-457200" latinLnBrk="0">
              <a:buFont typeface="Wingdings" panose="05000000000000000000" pitchFamily="2" charset="2"/>
              <a:buChar char="§"/>
            </a:pPr>
            <a:r>
              <a:rPr lang="en-US" altLang="ko-KR" sz="2400" dirty="0" smtClean="0"/>
              <a:t>Aromatics</a:t>
            </a:r>
          </a:p>
          <a:p>
            <a:pPr marL="457200" indent="-457200" latinLnBrk="0">
              <a:buFont typeface="Wingdings" panose="05000000000000000000" pitchFamily="2" charset="2"/>
              <a:buChar char="§"/>
            </a:pPr>
            <a:r>
              <a:rPr lang="en-US" altLang="ko-KR" sz="2400" dirty="0" smtClean="0"/>
              <a:t>Coal</a:t>
            </a:r>
          </a:p>
          <a:p>
            <a:pPr marL="914400" lvl="1" indent="-457200" latinLnBrk="0">
              <a:buFont typeface="Wingdings" panose="05000000000000000000" pitchFamily="2" charset="2"/>
              <a:buChar char="§"/>
            </a:pPr>
            <a:r>
              <a:rPr lang="en-US" altLang="ko-KR" sz="2400" dirty="0" smtClean="0"/>
              <a:t>Coke</a:t>
            </a:r>
          </a:p>
          <a:p>
            <a:pPr marL="914400" lvl="1" indent="-457200" latinLnBrk="0">
              <a:buFont typeface="Wingdings" panose="05000000000000000000" pitchFamily="2" charset="2"/>
              <a:buChar char="§"/>
            </a:pPr>
            <a:r>
              <a:rPr lang="en-US" altLang="ko-KR" sz="2400" dirty="0" smtClean="0"/>
              <a:t>Syngas</a:t>
            </a:r>
          </a:p>
          <a:p>
            <a:pPr marL="914400" lvl="1" indent="-457200" latinLnBrk="0">
              <a:buFont typeface="Wingdings" panose="05000000000000000000" pitchFamily="2" charset="2"/>
              <a:buChar char="§"/>
            </a:pPr>
            <a:r>
              <a:rPr lang="en-US" altLang="ko-KR" sz="2400" dirty="0" smtClean="0"/>
              <a:t>Liquefaction fuel</a:t>
            </a:r>
          </a:p>
          <a:p>
            <a:pPr marL="914400" lvl="1" indent="-457200" latinLnBrk="0">
              <a:buFont typeface="Wingdings" panose="05000000000000000000" pitchFamily="2" charset="2"/>
              <a:buChar char="§"/>
            </a:pPr>
            <a:r>
              <a:rPr lang="en-US" altLang="ko-KR" sz="2400" dirty="0" smtClean="0"/>
              <a:t>Others</a:t>
            </a:r>
          </a:p>
          <a:p>
            <a:pPr marL="457200" indent="-457200" latinLnBrk="0">
              <a:buFont typeface="Wingdings" panose="05000000000000000000" pitchFamily="2" charset="2"/>
              <a:buChar char="§"/>
            </a:pPr>
            <a:r>
              <a:rPr lang="en-US" altLang="ko-KR" sz="2400" dirty="0" smtClean="0"/>
              <a:t>Natural gases</a:t>
            </a:r>
          </a:p>
          <a:p>
            <a:pPr marL="914400" lvl="1" indent="-457200" latinLnBrk="0">
              <a:buFont typeface="Wingdings" panose="05000000000000000000" pitchFamily="2" charset="2"/>
              <a:buChar char="§"/>
            </a:pPr>
            <a:r>
              <a:rPr lang="en-US" altLang="ko-KR" sz="2400" dirty="0" smtClean="0"/>
              <a:t>LNG (liquefied natural gas)</a:t>
            </a:r>
          </a:p>
          <a:p>
            <a:pPr marL="914400" lvl="1" indent="-457200" latinLnBrk="0">
              <a:buFont typeface="Wingdings" panose="05000000000000000000" pitchFamily="2" charset="2"/>
              <a:buChar char="§"/>
            </a:pPr>
            <a:r>
              <a:rPr lang="en-US" altLang="ko-KR" sz="2400" dirty="0" smtClean="0"/>
              <a:t>Fertilizers</a:t>
            </a:r>
          </a:p>
          <a:p>
            <a:pPr marL="914400" lvl="1" indent="-457200" latinLnBrk="0">
              <a:buFont typeface="Wingdings" panose="05000000000000000000" pitchFamily="2" charset="2"/>
              <a:buChar char="§"/>
            </a:pPr>
            <a:r>
              <a:rPr lang="en-US" altLang="ko-KR" sz="2400" dirty="0" smtClean="0"/>
              <a:t>H</a:t>
            </a:r>
            <a:r>
              <a:rPr lang="en-US" altLang="ko-KR" sz="2400" baseline="-25000" dirty="0" smtClean="0"/>
              <a:t>2</a:t>
            </a:r>
          </a:p>
        </p:txBody>
      </p:sp>
    </p:spTree>
    <p:extLst>
      <p:ext uri="{BB962C8B-B14F-4D97-AF65-F5344CB8AC3E}">
        <p14:creationId xmlns:p14="http://schemas.microsoft.com/office/powerpoint/2010/main" val="24666403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직사각형 5"/>
          <p:cNvSpPr/>
          <p:nvPr/>
        </p:nvSpPr>
        <p:spPr>
          <a:xfrm>
            <a:off x="1619672" y="5805264"/>
            <a:ext cx="5742384" cy="276999"/>
          </a:xfrm>
          <a:prstGeom prst="rect">
            <a:avLst/>
          </a:prstGeom>
        </p:spPr>
        <p:txBody>
          <a:bodyPr wrap="square">
            <a:spAutoFit/>
          </a:bodyPr>
          <a:lstStyle/>
          <a:p>
            <a:r>
              <a:rPr lang="en-US" sz="1200" dirty="0"/>
              <a:t>http://www.window.state.tx.us/specialrpt/energy/nonrenewable/crude.php</a:t>
            </a:r>
          </a:p>
        </p:txBody>
      </p:sp>
      <p:pic>
        <p:nvPicPr>
          <p:cNvPr id="3" name="그림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2" y="332656"/>
            <a:ext cx="5861093" cy="5112568"/>
          </a:xfrm>
          <a:prstGeom prst="rect">
            <a:avLst/>
          </a:prstGeom>
        </p:spPr>
      </p:pic>
    </p:spTree>
    <p:extLst>
      <p:ext uri="{BB962C8B-B14F-4D97-AF65-F5344CB8AC3E}">
        <p14:creationId xmlns:p14="http://schemas.microsoft.com/office/powerpoint/2010/main" val="31495753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640" y="332656"/>
            <a:ext cx="5731027" cy="4536504"/>
          </a:xfrm>
          <a:prstGeom prst="rect">
            <a:avLst/>
          </a:prstGeom>
        </p:spPr>
      </p:pic>
      <p:sp>
        <p:nvSpPr>
          <p:cNvPr id="3" name="직사각형 2"/>
          <p:cNvSpPr/>
          <p:nvPr/>
        </p:nvSpPr>
        <p:spPr>
          <a:xfrm>
            <a:off x="2195736" y="5157192"/>
            <a:ext cx="5670376" cy="646331"/>
          </a:xfrm>
          <a:prstGeom prst="rect">
            <a:avLst/>
          </a:prstGeom>
        </p:spPr>
        <p:txBody>
          <a:bodyPr wrap="square">
            <a:spAutoFit/>
          </a:bodyPr>
          <a:lstStyle/>
          <a:p>
            <a:r>
              <a:rPr lang="en-US" sz="1200" dirty="0"/>
              <a:t>Breakdown by usage of the world coal consumption in 2007. </a:t>
            </a:r>
          </a:p>
          <a:p>
            <a:endParaRPr lang="en-US" sz="1200" dirty="0"/>
          </a:p>
          <a:p>
            <a:r>
              <a:rPr lang="en-US" sz="1200" dirty="0"/>
              <a:t>Source International Energy Agency, 2009</a:t>
            </a:r>
          </a:p>
        </p:txBody>
      </p:sp>
      <p:sp>
        <p:nvSpPr>
          <p:cNvPr id="4" name="직사각형 3"/>
          <p:cNvSpPr/>
          <p:nvPr/>
        </p:nvSpPr>
        <p:spPr>
          <a:xfrm>
            <a:off x="2015716" y="6237312"/>
            <a:ext cx="6030416" cy="276999"/>
          </a:xfrm>
          <a:prstGeom prst="rect">
            <a:avLst/>
          </a:prstGeom>
        </p:spPr>
        <p:txBody>
          <a:bodyPr wrap="square">
            <a:spAutoFit/>
          </a:bodyPr>
          <a:lstStyle/>
          <a:p>
            <a:r>
              <a:rPr lang="en-US" sz="1200" dirty="0"/>
              <a:t>http://www.manicore.com/anglais/documentation_a/oil/coal_use.html</a:t>
            </a:r>
          </a:p>
        </p:txBody>
      </p:sp>
    </p:spTree>
    <p:extLst>
      <p:ext uri="{BB962C8B-B14F-4D97-AF65-F5344CB8AC3E}">
        <p14:creationId xmlns:p14="http://schemas.microsoft.com/office/powerpoint/2010/main" val="22777606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548680"/>
            <a:ext cx="7620000" cy="5577483"/>
          </a:xfrm>
        </p:spPr>
        <p:txBody>
          <a:bodyPr>
            <a:normAutofit/>
          </a:bodyPr>
          <a:lstStyle/>
          <a:p>
            <a:pPr latinLnBrk="0"/>
            <a:r>
              <a:rPr lang="en-US" altLang="ko-KR" sz="2800" dirty="0" smtClean="0"/>
              <a:t>5-3-2. Formation of Fossil Fuel</a:t>
            </a:r>
          </a:p>
        </p:txBody>
      </p:sp>
      <p:pic>
        <p:nvPicPr>
          <p:cNvPr id="2" name="그림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8422" y="1052736"/>
            <a:ext cx="7008778" cy="5256584"/>
          </a:xfrm>
          <a:prstGeom prst="rect">
            <a:avLst/>
          </a:prstGeom>
        </p:spPr>
      </p:pic>
      <p:sp>
        <p:nvSpPr>
          <p:cNvPr id="4" name="직사각형 3"/>
          <p:cNvSpPr/>
          <p:nvPr/>
        </p:nvSpPr>
        <p:spPr>
          <a:xfrm>
            <a:off x="1981200" y="6388679"/>
            <a:ext cx="4572000" cy="276999"/>
          </a:xfrm>
          <a:prstGeom prst="rect">
            <a:avLst/>
          </a:prstGeom>
        </p:spPr>
        <p:txBody>
          <a:bodyPr>
            <a:spAutoFit/>
          </a:bodyPr>
          <a:lstStyle/>
          <a:p>
            <a:r>
              <a:rPr lang="en-US" sz="1200" dirty="0"/>
              <a:t>http://quakeinfo.ucsd.edu/~gabi/sio15/topics/energy.html</a:t>
            </a:r>
          </a:p>
        </p:txBody>
      </p:sp>
    </p:spTree>
    <p:extLst>
      <p:ext uri="{BB962C8B-B14F-4D97-AF65-F5344CB8AC3E}">
        <p14:creationId xmlns:p14="http://schemas.microsoft.com/office/powerpoint/2010/main" val="15231812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그림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548680"/>
            <a:ext cx="7278624" cy="5199888"/>
          </a:xfrm>
          <a:prstGeom prst="rect">
            <a:avLst/>
          </a:prstGeom>
        </p:spPr>
      </p:pic>
      <p:sp>
        <p:nvSpPr>
          <p:cNvPr id="6" name="직사각형 5"/>
          <p:cNvSpPr/>
          <p:nvPr/>
        </p:nvSpPr>
        <p:spPr>
          <a:xfrm>
            <a:off x="1115616" y="6093296"/>
            <a:ext cx="7704856" cy="276999"/>
          </a:xfrm>
          <a:prstGeom prst="rect">
            <a:avLst/>
          </a:prstGeom>
        </p:spPr>
        <p:txBody>
          <a:bodyPr wrap="square">
            <a:spAutoFit/>
          </a:bodyPr>
          <a:lstStyle/>
          <a:p>
            <a:r>
              <a:rPr lang="en-US" sz="1200" dirty="0"/>
              <a:t>http://ugmsc.wordpress.com/2011/03/30/one-day-course-review-hydrocarbon-prospect-in-western-indonesia/</a:t>
            </a:r>
          </a:p>
        </p:txBody>
      </p:sp>
    </p:spTree>
    <p:extLst>
      <p:ext uri="{BB962C8B-B14F-4D97-AF65-F5344CB8AC3E}">
        <p14:creationId xmlns:p14="http://schemas.microsoft.com/office/powerpoint/2010/main" val="175784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404664"/>
            <a:ext cx="8077200" cy="5381625"/>
          </a:xfrm>
          <a:prstGeom prst="rect">
            <a:avLst/>
          </a:prstGeom>
        </p:spPr>
      </p:pic>
      <p:sp>
        <p:nvSpPr>
          <p:cNvPr id="3" name="직사각형 2"/>
          <p:cNvSpPr/>
          <p:nvPr/>
        </p:nvSpPr>
        <p:spPr>
          <a:xfrm>
            <a:off x="1115616" y="5949280"/>
            <a:ext cx="3929345" cy="830997"/>
          </a:xfrm>
          <a:prstGeom prst="rect">
            <a:avLst/>
          </a:prstGeom>
        </p:spPr>
        <p:txBody>
          <a:bodyPr wrap="none">
            <a:spAutoFit/>
          </a:bodyPr>
          <a:lstStyle/>
          <a:p>
            <a:r>
              <a:rPr lang="en-US" dirty="0"/>
              <a:t>An oil pump jack in southern Alberta</a:t>
            </a:r>
            <a:r>
              <a:rPr lang="en-US" dirty="0" smtClean="0"/>
              <a:t>.</a:t>
            </a:r>
          </a:p>
          <a:p>
            <a:endParaRPr lang="en-US" dirty="0"/>
          </a:p>
          <a:p>
            <a:r>
              <a:rPr lang="en-US" sz="1200" dirty="0"/>
              <a:t>http://www.canada-maps.org/alberta-pictures.htm</a:t>
            </a:r>
          </a:p>
        </p:txBody>
      </p:sp>
    </p:spTree>
    <p:extLst>
      <p:ext uri="{BB962C8B-B14F-4D97-AF65-F5344CB8AC3E}">
        <p14:creationId xmlns:p14="http://schemas.microsoft.com/office/powerpoint/2010/main" val="3844339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764704"/>
            <a:ext cx="7874000" cy="4914900"/>
          </a:xfrm>
          <a:prstGeom prst="rect">
            <a:avLst/>
          </a:prstGeom>
        </p:spPr>
      </p:pic>
      <p:sp>
        <p:nvSpPr>
          <p:cNvPr id="3" name="직사각형 2"/>
          <p:cNvSpPr/>
          <p:nvPr/>
        </p:nvSpPr>
        <p:spPr>
          <a:xfrm>
            <a:off x="1232756" y="6165304"/>
            <a:ext cx="5767512" cy="461665"/>
          </a:xfrm>
          <a:prstGeom prst="rect">
            <a:avLst/>
          </a:prstGeom>
        </p:spPr>
        <p:txBody>
          <a:bodyPr wrap="square">
            <a:spAutoFit/>
          </a:bodyPr>
          <a:lstStyle/>
          <a:p>
            <a:r>
              <a:rPr lang="en-US" sz="1200" dirty="0"/>
              <a:t>http://www.telegraph.co.uk/finance/newsbysector/energy/oilandgas/9329185/Cairn-agrees-414m-deal-for-North-Sea-oil-field-owner-Nautical-Petroleum.html </a:t>
            </a:r>
          </a:p>
        </p:txBody>
      </p:sp>
    </p:spTree>
    <p:extLst>
      <p:ext uri="{BB962C8B-B14F-4D97-AF65-F5344CB8AC3E}">
        <p14:creationId xmlns:p14="http://schemas.microsoft.com/office/powerpoint/2010/main" val="3546335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직사각형 5"/>
          <p:cNvSpPr/>
          <p:nvPr/>
        </p:nvSpPr>
        <p:spPr>
          <a:xfrm>
            <a:off x="5580112" y="6401653"/>
            <a:ext cx="3010311" cy="276999"/>
          </a:xfrm>
          <a:prstGeom prst="rect">
            <a:avLst/>
          </a:prstGeom>
        </p:spPr>
        <p:txBody>
          <a:bodyPr wrap="none">
            <a:spAutoFit/>
          </a:bodyPr>
          <a:lstStyle/>
          <a:p>
            <a:r>
              <a:rPr lang="en-US" sz="1200" dirty="0"/>
              <a:t>http://www.answers.com/topic/oil-platform</a:t>
            </a:r>
          </a:p>
        </p:txBody>
      </p:sp>
      <p:pic>
        <p:nvPicPr>
          <p:cNvPr id="2" name="그림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124744"/>
            <a:ext cx="7620000" cy="2997200"/>
          </a:xfrm>
          <a:prstGeom prst="rect">
            <a:avLst/>
          </a:prstGeom>
        </p:spPr>
      </p:pic>
      <p:sp>
        <p:nvSpPr>
          <p:cNvPr id="3" name="직사각형 2"/>
          <p:cNvSpPr/>
          <p:nvPr/>
        </p:nvSpPr>
        <p:spPr>
          <a:xfrm>
            <a:off x="683568" y="692696"/>
            <a:ext cx="2091278" cy="369332"/>
          </a:xfrm>
          <a:prstGeom prst="rect">
            <a:avLst/>
          </a:prstGeom>
        </p:spPr>
        <p:txBody>
          <a:bodyPr wrap="none">
            <a:spAutoFit/>
          </a:bodyPr>
          <a:lstStyle/>
          <a:p>
            <a:r>
              <a:rPr lang="en-US" dirty="0"/>
              <a:t>offshore platforms </a:t>
            </a:r>
          </a:p>
        </p:txBody>
      </p:sp>
      <p:sp>
        <p:nvSpPr>
          <p:cNvPr id="7" name="직사각형 6"/>
          <p:cNvSpPr/>
          <p:nvPr/>
        </p:nvSpPr>
        <p:spPr>
          <a:xfrm>
            <a:off x="323528" y="4365104"/>
            <a:ext cx="6534472" cy="1015663"/>
          </a:xfrm>
          <a:prstGeom prst="rect">
            <a:avLst/>
          </a:prstGeom>
        </p:spPr>
        <p:txBody>
          <a:bodyPr wrap="square">
            <a:spAutoFit/>
          </a:bodyPr>
          <a:lstStyle/>
          <a:p>
            <a:pPr latinLnBrk="0"/>
            <a:r>
              <a:rPr lang="en-US" sz="1200" dirty="0"/>
              <a:t>1, 2) conventional fixed platforms; 3) compliant tower; 4, 5) vertically moored tension leg and mini-tension leg platform; 6) Spar ; 7,8) Semi-submersibles ; 9) Floating production, storage, and offloading facility; 10) sub-sea completion and tie-back to host facility.</a:t>
            </a:r>
          </a:p>
          <a:p>
            <a:pPr latinLnBrk="0"/>
            <a:endParaRPr lang="en-US" sz="1200" dirty="0"/>
          </a:p>
          <a:p>
            <a:pPr latinLnBrk="0"/>
            <a:r>
              <a:rPr lang="en-US" sz="1200" dirty="0"/>
              <a:t>Read more: http://www.answers.com/topic/oil-platform#ixzz33qKTN1lw</a:t>
            </a:r>
          </a:p>
        </p:txBody>
      </p:sp>
    </p:spTree>
    <p:extLst>
      <p:ext uri="{BB962C8B-B14F-4D97-AF65-F5344CB8AC3E}">
        <p14:creationId xmlns:p14="http://schemas.microsoft.com/office/powerpoint/2010/main" val="13471944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직사각형 1"/>
          <p:cNvSpPr/>
          <p:nvPr/>
        </p:nvSpPr>
        <p:spPr>
          <a:xfrm>
            <a:off x="5364088" y="6581001"/>
            <a:ext cx="4572000" cy="276999"/>
          </a:xfrm>
          <a:prstGeom prst="rect">
            <a:avLst/>
          </a:prstGeom>
        </p:spPr>
        <p:txBody>
          <a:bodyPr>
            <a:spAutoFit/>
          </a:bodyPr>
          <a:lstStyle/>
          <a:p>
            <a:r>
              <a:rPr lang="en-US" sz="1200" dirty="0"/>
              <a:t>http://www.uky.edu/KGS/coal/coalkinds.htm</a:t>
            </a:r>
          </a:p>
        </p:txBody>
      </p:sp>
      <p:pic>
        <p:nvPicPr>
          <p:cNvPr id="3" name="그림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7413" y="542385"/>
            <a:ext cx="7096817" cy="2808312"/>
          </a:xfrm>
          <a:prstGeom prst="rect">
            <a:avLst/>
          </a:prstGeom>
        </p:spPr>
      </p:pic>
      <p:sp>
        <p:nvSpPr>
          <p:cNvPr id="4" name="직사각형 3"/>
          <p:cNvSpPr/>
          <p:nvPr/>
        </p:nvSpPr>
        <p:spPr>
          <a:xfrm>
            <a:off x="1298586" y="3466743"/>
            <a:ext cx="6534472" cy="2554545"/>
          </a:xfrm>
          <a:prstGeom prst="rect">
            <a:avLst/>
          </a:prstGeom>
        </p:spPr>
        <p:txBody>
          <a:bodyPr wrap="square">
            <a:spAutoFit/>
          </a:bodyPr>
          <a:lstStyle/>
          <a:p>
            <a:r>
              <a:rPr lang="en-US" sz="1000" dirty="0"/>
              <a:t>The kinds of coal, in increasing order of alteration, are lignite (brown coal--immature), sub-bituminous, bituminous, and anthracite (mature). Coal starts off as peat. After a considerable amount of time, heat, and burial pressure, it is metamorphosed from peat to lignite. Lignite is considered to be "immature" coal at this stage of development because it is still somewhat light in color and it remains soft. As time passes, lignite increases in maturity by becoming darker and harder and is then classified as sub-bituminous coal. As this process of burial and alteration continues, more chemical and physical changes occur and a the coal is classified as bituminous. At this point the coal is dark and hard. Anthracite is the last of the classifications, and this terminology is used when the coal has reached ultimate maturation. Anthracite coal is very hard and shiny.</a:t>
            </a:r>
          </a:p>
          <a:p>
            <a:endParaRPr lang="en-US" sz="1000" dirty="0"/>
          </a:p>
          <a:p>
            <a:r>
              <a:rPr lang="en-US" sz="1000" dirty="0"/>
              <a:t>The degree of alteration (or metamorphism) that occurs as a coal matures from peat to anthracite is referred to as the "rank" of the coal. Low-rank coals include lignite and sub-bituminous coals. These coals have a lower energy content because they have a low carbon content. They are lighter (earthier) and have higher moisture levels. As time, heat, and burial pressure all increase, the rank does as well. High-rank coals, including bituminous and anthracite coals, contain more carbon than lower-rank coals which results in a much higher energy content. They have a more vitreous (shiny) appearance and lower moisture content then lower-rank coals. </a:t>
            </a:r>
          </a:p>
          <a:p>
            <a:endParaRPr lang="en-US" sz="1000" dirty="0"/>
          </a:p>
        </p:txBody>
      </p:sp>
    </p:spTree>
    <p:extLst>
      <p:ext uri="{BB962C8B-B14F-4D97-AF65-F5344CB8AC3E}">
        <p14:creationId xmlns:p14="http://schemas.microsoft.com/office/powerpoint/2010/main" val="11462137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971600" y="5230941"/>
            <a:ext cx="7344816" cy="646331"/>
          </a:xfrm>
          <a:prstGeom prst="rect">
            <a:avLst/>
          </a:prstGeom>
        </p:spPr>
        <p:txBody>
          <a:bodyPr wrap="square">
            <a:spAutoFit/>
          </a:bodyPr>
          <a:lstStyle/>
          <a:p>
            <a:pPr latinLnBrk="0"/>
            <a:r>
              <a:rPr lang="en-US" dirty="0"/>
              <a:t>Coastal exposure of the Point </a:t>
            </a:r>
            <a:r>
              <a:rPr lang="en-US" dirty="0" err="1"/>
              <a:t>Aconi</a:t>
            </a:r>
            <a:r>
              <a:rPr lang="en-US" dirty="0"/>
              <a:t> Seam (bituminous coal; Pennsylvanian) exposed at Point </a:t>
            </a:r>
            <a:r>
              <a:rPr lang="en-US" dirty="0" err="1"/>
              <a:t>Aconi</a:t>
            </a:r>
            <a:r>
              <a:rPr lang="en-US" dirty="0"/>
              <a:t>, Nova Scotia</a:t>
            </a:r>
          </a:p>
        </p:txBody>
      </p:sp>
      <p:sp>
        <p:nvSpPr>
          <p:cNvPr id="6" name="직사각형 5"/>
          <p:cNvSpPr/>
          <p:nvPr/>
        </p:nvSpPr>
        <p:spPr>
          <a:xfrm>
            <a:off x="1691680" y="6237312"/>
            <a:ext cx="5384807" cy="276999"/>
          </a:xfrm>
          <a:prstGeom prst="rect">
            <a:avLst/>
          </a:prstGeom>
        </p:spPr>
        <p:txBody>
          <a:bodyPr wrap="none">
            <a:spAutoFit/>
          </a:bodyPr>
          <a:lstStyle/>
          <a:p>
            <a:r>
              <a:rPr lang="en-US" sz="1200" dirty="0"/>
              <a:t>http://en.wikipedia.org/wiki/File:Sydney_Mines_Point_Aconi_Seam_038.JPG</a:t>
            </a:r>
          </a:p>
        </p:txBody>
      </p:sp>
      <p:pic>
        <p:nvPicPr>
          <p:cNvPr id="2" name="그림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188640"/>
            <a:ext cx="7272502" cy="4845304"/>
          </a:xfrm>
          <a:prstGeom prst="rect">
            <a:avLst/>
          </a:prstGeom>
        </p:spPr>
      </p:pic>
    </p:spTree>
    <p:extLst>
      <p:ext uri="{BB962C8B-B14F-4D97-AF65-F5344CB8AC3E}">
        <p14:creationId xmlns:p14="http://schemas.microsoft.com/office/powerpoint/2010/main" val="32348887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188640"/>
            <a:ext cx="8856984" cy="1010007"/>
          </a:xfrm>
          <a:prstGeom prst="rect">
            <a:avLst/>
          </a:prstGeom>
        </p:spPr>
      </p:pic>
      <p:sp>
        <p:nvSpPr>
          <p:cNvPr id="3" name="직사각형 2"/>
          <p:cNvSpPr/>
          <p:nvPr/>
        </p:nvSpPr>
        <p:spPr>
          <a:xfrm>
            <a:off x="105598" y="1268760"/>
            <a:ext cx="4572000" cy="276999"/>
          </a:xfrm>
          <a:prstGeom prst="rect">
            <a:avLst/>
          </a:prstGeom>
        </p:spPr>
        <p:txBody>
          <a:bodyPr>
            <a:spAutoFit/>
          </a:bodyPr>
          <a:lstStyle/>
          <a:p>
            <a:r>
              <a:rPr lang="en-US" sz="1200" dirty="0"/>
              <a:t>Panorama of open-pit mining </a:t>
            </a:r>
            <a:r>
              <a:rPr lang="en-US" sz="1200" dirty="0" err="1"/>
              <a:t>Garzweiler</a:t>
            </a:r>
            <a:r>
              <a:rPr lang="en-US" sz="1200" dirty="0"/>
              <a:t>, Germany</a:t>
            </a:r>
          </a:p>
        </p:txBody>
      </p:sp>
      <p:pic>
        <p:nvPicPr>
          <p:cNvPr id="4" name="그림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3648" y="1615872"/>
            <a:ext cx="6120680" cy="4590510"/>
          </a:xfrm>
          <a:prstGeom prst="rect">
            <a:avLst/>
          </a:prstGeom>
        </p:spPr>
      </p:pic>
      <p:sp>
        <p:nvSpPr>
          <p:cNvPr id="5" name="직사각형 4"/>
          <p:cNvSpPr/>
          <p:nvPr/>
        </p:nvSpPr>
        <p:spPr>
          <a:xfrm>
            <a:off x="1403648" y="6276495"/>
            <a:ext cx="2257349" cy="276999"/>
          </a:xfrm>
          <a:prstGeom prst="rect">
            <a:avLst/>
          </a:prstGeom>
        </p:spPr>
        <p:txBody>
          <a:bodyPr wrap="none">
            <a:spAutoFit/>
          </a:bodyPr>
          <a:lstStyle/>
          <a:p>
            <a:r>
              <a:rPr lang="en-US" sz="1200" dirty="0"/>
              <a:t>Shearer at work in a coal mine</a:t>
            </a:r>
          </a:p>
        </p:txBody>
      </p:sp>
      <p:sp>
        <p:nvSpPr>
          <p:cNvPr id="6" name="직사각형 5"/>
          <p:cNvSpPr/>
          <p:nvPr/>
        </p:nvSpPr>
        <p:spPr>
          <a:xfrm>
            <a:off x="4211960" y="6534197"/>
            <a:ext cx="4572000" cy="276999"/>
          </a:xfrm>
          <a:prstGeom prst="rect">
            <a:avLst/>
          </a:prstGeom>
        </p:spPr>
        <p:txBody>
          <a:bodyPr>
            <a:spAutoFit/>
          </a:bodyPr>
          <a:lstStyle/>
          <a:p>
            <a:r>
              <a:rPr lang="en-US" sz="1200" dirty="0"/>
              <a:t>http://en.wikipedia.org/wiki/File:SL500_01.jpg</a:t>
            </a:r>
          </a:p>
        </p:txBody>
      </p:sp>
    </p:spTree>
    <p:extLst>
      <p:ext uri="{BB962C8B-B14F-4D97-AF65-F5344CB8AC3E}">
        <p14:creationId xmlns:p14="http://schemas.microsoft.com/office/powerpoint/2010/main" val="33423996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필수">
  <a:themeElements>
    <a:clrScheme name="필수">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필수">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필수">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958</TotalTime>
  <Words>562</Words>
  <Application>Microsoft Office PowerPoint</Application>
  <PresentationFormat>화면 슬라이드 쇼(4:3)</PresentationFormat>
  <Paragraphs>52</Paragraphs>
  <Slides>13</Slides>
  <Notes>0</Notes>
  <HiddenSlides>0</HiddenSlides>
  <MMClips>0</MMClips>
  <ScaleCrop>false</ScaleCrop>
  <HeadingPairs>
    <vt:vector size="6" baseType="variant">
      <vt:variant>
        <vt:lpstr>사용한 글꼴</vt:lpstr>
      </vt:variant>
      <vt:variant>
        <vt:i4>5</vt:i4>
      </vt:variant>
      <vt:variant>
        <vt:lpstr>테마</vt:lpstr>
      </vt:variant>
      <vt:variant>
        <vt:i4>1</vt:i4>
      </vt:variant>
      <vt:variant>
        <vt:lpstr>슬라이드 제목</vt:lpstr>
      </vt:variant>
      <vt:variant>
        <vt:i4>13</vt:i4>
      </vt:variant>
    </vt:vector>
  </HeadingPairs>
  <TitlesOfParts>
    <vt:vector size="19" baseType="lpstr">
      <vt:lpstr>HY견고딕</vt:lpstr>
      <vt:lpstr>돋움</vt:lpstr>
      <vt:lpstr>Arial</vt:lpstr>
      <vt:lpstr>Arial Black</vt:lpstr>
      <vt:lpstr>Wingdings</vt:lpstr>
      <vt:lpstr>필수</vt:lpstr>
      <vt:lpstr>5-3. fossil fuel: formation and development</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5-4. fossil fuel: uses</vt:lpstr>
      <vt:lpstr>PowerPoint 프레젠테이션</vt:lpstr>
      <vt:lpstr>PowerPoint 프레젠테이션</vt:lpstr>
      <vt:lpstr>PowerPoint 프레젠테이션</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지구의 선물, 그 빛과 그림자 제 1장 행성 지구</dc:title>
  <dc:creator>jyy</dc:creator>
  <cp:lastModifiedBy>jyuhome</cp:lastModifiedBy>
  <cp:revision>65</cp:revision>
  <dcterms:created xsi:type="dcterms:W3CDTF">2013-09-03T00:41:18Z</dcterms:created>
  <dcterms:modified xsi:type="dcterms:W3CDTF">2014-06-06T08:23:14Z</dcterms:modified>
</cp:coreProperties>
</file>